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82" r:id="rId4"/>
    <p:sldId id="283" r:id="rId5"/>
    <p:sldId id="293" r:id="rId6"/>
    <p:sldId id="285" r:id="rId7"/>
    <p:sldId id="276" r:id="rId8"/>
    <p:sldId id="291" r:id="rId9"/>
    <p:sldId id="264" r:id="rId10"/>
    <p:sldId id="292" r:id="rId11"/>
    <p:sldId id="274" r:id="rId12"/>
    <p:sldId id="27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3FF"/>
    <a:srgbClr val="832E57"/>
    <a:srgbClr val="852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90" d="100"/>
          <a:sy n="90" d="100"/>
        </p:scale>
        <p:origin x="25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3C12A-1ACF-E857-1069-A7460173D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AF969-2A3B-2AB9-D047-C0619E890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332D0-3536-36C4-6CAE-BC5B21EEF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71D5-AA49-461E-91C2-6D1C6BC49AC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E6BA2-643D-9341-AF5D-8C53D4405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8F5C-2784-C952-2D91-CED37754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32F4-9A6B-458A-B441-C774B9EE9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6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2D58F-3B44-2495-5635-1C7D4BB5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96FD14-BA2E-059E-BE9D-BF8AF0B11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72E06-D2CA-ABE1-ACF1-C6CC616E1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71D5-AA49-461E-91C2-6D1C6BC49AC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85A64-A738-F76F-C92A-998589ACF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BB54C-729E-2EF6-7C95-C3301F57D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32F4-9A6B-458A-B441-C774B9EE9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C7FBF-5DE3-B114-B7ED-FF5E85FFC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775CB-3C84-06C4-6CC8-D189304E7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310EE-B77E-F3BF-881C-8B8142425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71D5-AA49-461E-91C2-6D1C6BC49AC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6E68A-55A7-E369-E1D5-84B3F0F5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CC7B9-0BCE-7C6C-8DA9-EA25CAF6C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32F4-9A6B-458A-B441-C774B9EE9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2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EE449-1BDF-ECB8-8E35-38F6D4DE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366E6-97B1-3DFB-78EB-33F828949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233AD-FCBA-FD65-054C-BFA6CD3FD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71D5-AA49-461E-91C2-6D1C6BC49AC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3C4E6-A2D9-C983-06D3-0DC27F4E1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81E19-AC9D-899B-2090-E4CA4D865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32F4-9A6B-458A-B441-C774B9EE9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9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59FF9-C7E0-5159-62F9-DD9933B29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76FC0-AAB7-C7F0-3F7E-CF69A9A7B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EFB2D-8871-6D02-C4A7-41E10869E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71D5-AA49-461E-91C2-6D1C6BC49AC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DD338-35F1-36EB-42B6-F39EBAF8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5782A-85D7-D228-3787-6CF23826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32F4-9A6B-458A-B441-C774B9EE9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5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09804-BBD2-8248-3C5C-F88437D1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856FB-10FE-8813-2D3A-DFD58D727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55670-E6C5-6B30-8729-C540958D3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C7A2D-B96D-1A2C-2603-982D78BA7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71D5-AA49-461E-91C2-6D1C6BC49AC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FD825-962E-DA6B-101A-A956531E3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F33D3-85A3-FE16-5AAA-27508176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32F4-9A6B-458A-B441-C774B9EE9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6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01C58-D358-18D5-5AC4-CED8F1B3E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00478-F67F-F750-F44A-1D81D9ECC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C0AEA-EDD6-1E1C-5999-2DC9882B5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338885-E29E-4211-6417-245794339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B37911-137B-5C54-8244-52C82C6CA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23E919-743B-190D-801D-5BB0E463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71D5-AA49-461E-91C2-6D1C6BC49AC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3D9F24-AEF7-AF18-72CC-F009D5980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EDB53D-661C-B6C4-90CC-4F084D55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32F4-9A6B-458A-B441-C774B9EE9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1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78CDC-64FD-04A8-ABAD-37CB3276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009922-63BA-1121-3033-48484ECF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71D5-AA49-461E-91C2-6D1C6BC49AC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2F541B-C525-2F0E-DF6F-C0300E7C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F2CC7-8B44-D028-8AC3-797B1656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32F4-9A6B-458A-B441-C774B9EE9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9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DD27C1-1696-4B32-2AF0-87B66951F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71D5-AA49-461E-91C2-6D1C6BC49AC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4528FD-5060-07D4-48E2-6E0560CC8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8E255-5AB0-5E7A-F24A-859ABA149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32F4-9A6B-458A-B441-C774B9EE9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0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91294-9951-062B-DEB7-E2C5FA6F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2D84F-EDFE-7BF8-71C0-7A41FEA53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7E001-BD05-75AF-EE8F-C768382D4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6BF1A-D60D-3F51-1ADD-C27657B8D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71D5-AA49-461E-91C2-6D1C6BC49AC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6F29B-FC4C-1C9F-4F62-5A8386A96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60DA4-CC6A-02F8-F0E2-1FE37E1DB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32F4-9A6B-458A-B441-C774B9EE9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1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69F09-4E5A-D15B-5496-0B048BE59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0FFC41-C23B-D36F-EEC5-F2232C4D19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449CE-5B74-32E4-02E1-8AF2509E7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08260-BA9F-30BC-E7BF-D9C318D0F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71D5-AA49-461E-91C2-6D1C6BC49AC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818F8-9526-E1A0-DDE3-A030AE874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440CC-8E2D-C086-22FE-CF09257B6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32F4-9A6B-458A-B441-C774B9EE9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1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8F95A6-D94B-3876-9627-D1C4C2F45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0D2CC-568F-F3DD-DDD4-54753B6A4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B8C8E-116F-9F19-B9AE-F2620BC58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671D5-AA49-461E-91C2-6D1C6BC49AC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27258-3142-560C-970D-9BA13EEE9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5459-4117-B74C-2241-DDE3172E8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932F4-9A6B-458A-B441-C774B9EE9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7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FFC5-D582-F8AA-9D24-665150139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4519"/>
            <a:ext cx="9144000" cy="1659898"/>
          </a:xfr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Venice Community Plan and Local Coastal Program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9B6EDB-35E1-B4DA-7510-BAF2FFA75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3072" y="5632750"/>
            <a:ext cx="7772400" cy="1112108"/>
          </a:xfr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</a:pPr>
            <a:endParaRPr lang="en-US" sz="2900" dirty="0"/>
          </a:p>
          <a:p>
            <a:pPr>
              <a:spcBef>
                <a:spcPts val="600"/>
              </a:spcBef>
            </a:pPr>
            <a:r>
              <a:rPr lang="en-US" sz="2900" dirty="0"/>
              <a:t>Community Plan and Local Coastal Program Ad Hoc Committee</a:t>
            </a:r>
          </a:p>
          <a:p>
            <a:pPr>
              <a:spcBef>
                <a:spcPts val="600"/>
              </a:spcBef>
            </a:pPr>
            <a:r>
              <a:rPr lang="en-US" sz="2900" dirty="0"/>
              <a:t>of the Venice Neighborhood Council</a:t>
            </a:r>
          </a:p>
          <a:p>
            <a:pPr>
              <a:spcBef>
                <a:spcPts val="600"/>
              </a:spcBef>
            </a:pPr>
            <a:endParaRPr lang="en-US" sz="2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889FE-80F0-4E66-5A2D-16D307518D63}"/>
              </a:ext>
            </a:extLst>
          </p:cNvPr>
          <p:cNvSpPr txBox="1"/>
          <p:nvPr/>
        </p:nvSpPr>
        <p:spPr>
          <a:xfrm>
            <a:off x="1524000" y="2886311"/>
            <a:ext cx="9143999" cy="255454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OCEAN FRONT WALK &amp;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ABBOT KINNEY BOULEVARD</a:t>
            </a:r>
          </a:p>
          <a:p>
            <a:pPr algn="ctr"/>
            <a:endParaRPr lang="en-US" sz="2800" b="1" dirty="0">
              <a:solidFill>
                <a:srgbClr val="C00000"/>
              </a:solidFill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PUBLIC MEETING – MARCH 11, 2024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1110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BCFA4-3B71-85B4-DD76-A713DCFDD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9097" y="2355573"/>
            <a:ext cx="8195510" cy="1871695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6700" b="1" dirty="0">
                <a:solidFill>
                  <a:schemeClr val="accent2">
                    <a:lumMod val="50000"/>
                  </a:schemeClr>
                </a:solidFill>
              </a:rPr>
              <a:t>Abbot Kinney </a:t>
            </a:r>
            <a:br>
              <a:rPr lang="en-US" sz="67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6700" b="1" dirty="0">
                <a:solidFill>
                  <a:schemeClr val="accent2">
                    <a:lumMod val="50000"/>
                  </a:schemeClr>
                </a:solidFill>
              </a:rPr>
              <a:t>Boulevard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92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99CA0-1EA3-13D1-F12C-C23EA1774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11" y="393700"/>
            <a:ext cx="6524625" cy="1848686"/>
          </a:xfrm>
        </p:spPr>
        <p:txBody>
          <a:bodyPr>
            <a:normAutofit/>
          </a:bodyPr>
          <a:lstStyle/>
          <a:p>
            <a:r>
              <a:rPr lang="en-US" dirty="0"/>
              <a:t>City Planning’s Proposed </a:t>
            </a:r>
            <a:r>
              <a:rPr lang="en-US" b="1" dirty="0">
                <a:solidFill>
                  <a:srgbClr val="C00000"/>
                </a:solidFill>
              </a:rPr>
              <a:t>Commercial </a:t>
            </a:r>
            <a:r>
              <a:rPr lang="en-US" dirty="0"/>
              <a:t>Zoning Changes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DE5751-45F7-ED6E-AFE9-2BD9593F4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670" y="2522480"/>
            <a:ext cx="5281865" cy="337562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102624-7ACB-3D5B-8FA0-4AE8A0AD1DE5}"/>
              </a:ext>
            </a:extLst>
          </p:cNvPr>
          <p:cNvSpPr txBox="1"/>
          <p:nvPr/>
        </p:nvSpPr>
        <p:spPr>
          <a:xfrm>
            <a:off x="6923636" y="3679345"/>
            <a:ext cx="1175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Westminster </a:t>
            </a:r>
          </a:p>
          <a:p>
            <a:r>
              <a:rPr lang="en-US" sz="1400" b="1" dirty="0"/>
              <a:t>    School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9DA4F2-01B4-0FB4-2D03-D440CA9F7124}"/>
              </a:ext>
            </a:extLst>
          </p:cNvPr>
          <p:cNvSpPr txBox="1"/>
          <p:nvPr/>
        </p:nvSpPr>
        <p:spPr>
          <a:xfrm>
            <a:off x="10981426" y="3916392"/>
            <a:ext cx="946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Palms Ave</a:t>
            </a:r>
          </a:p>
        </p:txBody>
      </p:sp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913E09C-123E-E74F-E42D-7DDF3BFFD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636" y="750342"/>
            <a:ext cx="1524000" cy="419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845A9E-E80A-029F-AFFC-A9CAA2B7F97A}"/>
              </a:ext>
            </a:extLst>
          </p:cNvPr>
          <p:cNvSpPr txBox="1"/>
          <p:nvPr/>
        </p:nvSpPr>
        <p:spPr>
          <a:xfrm>
            <a:off x="6864516" y="849371"/>
            <a:ext cx="53274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      Walkable block patterns, serve </a:t>
            </a:r>
          </a:p>
          <a:p>
            <a:r>
              <a:rPr lang="en-US" dirty="0"/>
              <a:t>as historic/cultural regional niche market destinations. </a:t>
            </a:r>
          </a:p>
          <a:p>
            <a:r>
              <a:rPr lang="en-US" dirty="0"/>
              <a:t>Restaurants, retail, services, small offices interspersed </a:t>
            </a:r>
          </a:p>
          <a:p>
            <a:r>
              <a:rPr lang="en-US" dirty="0"/>
              <a:t>with a range of housing types. </a:t>
            </a:r>
            <a:r>
              <a:rPr lang="en-US" dirty="0" err="1"/>
              <a:t>Comm’l</a:t>
            </a:r>
            <a:r>
              <a:rPr lang="en-US" dirty="0"/>
              <a:t> on ground floor.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5FA8E7-EDD7-633B-C401-1CBF41532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49743"/>
              </p:ext>
            </p:extLst>
          </p:nvPr>
        </p:nvGraphicFramePr>
        <p:xfrm>
          <a:off x="245012" y="2514751"/>
          <a:ext cx="6243675" cy="3375628"/>
        </p:xfrm>
        <a:graphic>
          <a:graphicData uri="http://schemas.openxmlformats.org/drawingml/2006/table">
            <a:tbl>
              <a:tblPr/>
              <a:tblGrid>
                <a:gridCol w="1463510">
                  <a:extLst>
                    <a:ext uri="{9D8B030D-6E8A-4147-A177-3AD203B41FA5}">
                      <a16:colId xmlns:a16="http://schemas.microsoft.com/office/drawing/2014/main" val="2485949830"/>
                    </a:ext>
                  </a:extLst>
                </a:gridCol>
                <a:gridCol w="2038460">
                  <a:extLst>
                    <a:ext uri="{9D8B030D-6E8A-4147-A177-3AD203B41FA5}">
                      <a16:colId xmlns:a16="http://schemas.microsoft.com/office/drawing/2014/main" val="1911342336"/>
                    </a:ext>
                  </a:extLst>
                </a:gridCol>
                <a:gridCol w="1444503">
                  <a:extLst>
                    <a:ext uri="{9D8B030D-6E8A-4147-A177-3AD203B41FA5}">
                      <a16:colId xmlns:a16="http://schemas.microsoft.com/office/drawing/2014/main" val="975059181"/>
                    </a:ext>
                  </a:extLst>
                </a:gridCol>
                <a:gridCol w="1297202">
                  <a:extLst>
                    <a:ext uri="{9D8B030D-6E8A-4147-A177-3AD203B41FA5}">
                      <a16:colId xmlns:a16="http://schemas.microsoft.com/office/drawing/2014/main" val="2335239811"/>
                    </a:ext>
                  </a:extLst>
                </a:gridCol>
              </a:tblGrid>
              <a:tr h="702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Existing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w/bonus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576802"/>
                  </a:ext>
                </a:extLst>
              </a:tr>
              <a:tr h="34445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 20 (Abbot Kinney Blvd. north of Venice  Blvd.)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884183"/>
                  </a:ext>
                </a:extLst>
              </a:tr>
              <a:tr h="5786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Height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0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30' flat or 35' sloped roof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0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stories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0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stories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191891"/>
                  </a:ext>
                </a:extLst>
              </a:tr>
              <a:tr h="5786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 to 1.5 depending on 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554219"/>
                  </a:ext>
                </a:extLst>
              </a:tr>
              <a:tr h="5786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Base Density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0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unit/800-1,200 SF if mixed-use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0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unit/800 SF if mixed 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0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79634"/>
                  </a:ext>
                </a:extLst>
              </a:tr>
              <a:tr h="5924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Lot   Consolidation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 than 2 if scale &amp; character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496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128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2624-ECB1-523E-7895-D46E3ED00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63" y="229435"/>
            <a:ext cx="6082137" cy="2137443"/>
          </a:xfrm>
        </p:spPr>
        <p:txBody>
          <a:bodyPr>
            <a:normAutofit/>
          </a:bodyPr>
          <a:lstStyle/>
          <a:p>
            <a:r>
              <a:rPr lang="en-US" dirty="0"/>
              <a:t>City Planning’s Proposed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Hybrid Industrial </a:t>
            </a:r>
            <a:r>
              <a:rPr lang="en-US" dirty="0"/>
              <a:t>Zoning Changes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D064451-DC3B-313C-EDAC-E36ED1567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19" y="285427"/>
            <a:ext cx="2971800" cy="495300"/>
          </a:xfrm>
          <a:prstGeom prst="rect">
            <a:avLst/>
          </a:prstGeom>
        </p:spPr>
      </p:pic>
      <p:pic>
        <p:nvPicPr>
          <p:cNvPr id="19" name="Content Placeholder 18" descr="A map of a plane&#10;&#10;Description automatically generated">
            <a:extLst>
              <a:ext uri="{FF2B5EF4-FFF2-40B4-BE49-F238E27FC236}">
                <a16:creationId xmlns:a16="http://schemas.microsoft.com/office/drawing/2014/main" id="{C4D0496B-8710-7E47-7AAF-6F814F6245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86" y="2753834"/>
            <a:ext cx="5488614" cy="3316600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1444F9E-E680-9178-38EB-9D11ABAE8337}"/>
              </a:ext>
            </a:extLst>
          </p:cNvPr>
          <p:cNvSpPr txBox="1"/>
          <p:nvPr/>
        </p:nvSpPr>
        <p:spPr>
          <a:xfrm>
            <a:off x="6947319" y="787567"/>
            <a:ext cx="4975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Preserve productive activity, prioritize employment</a:t>
            </a:r>
          </a:p>
          <a:p>
            <a:r>
              <a:rPr lang="en-US" dirty="0"/>
              <a:t>uses, accommodate live work uses or limited</a:t>
            </a:r>
          </a:p>
          <a:p>
            <a:r>
              <a:rPr lang="en-US" dirty="0"/>
              <a:t>Residential uses. Uses include light industrial, </a:t>
            </a:r>
          </a:p>
          <a:p>
            <a:r>
              <a:rPr lang="en-US" dirty="0"/>
              <a:t>Commercial, office, with selective live/work uses.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0C5D565-13B6-E6A4-741F-356BFE0CC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528514"/>
              </p:ext>
            </p:extLst>
          </p:nvPr>
        </p:nvGraphicFramePr>
        <p:xfrm>
          <a:off x="478465" y="2615609"/>
          <a:ext cx="5806872" cy="3741338"/>
        </p:xfrm>
        <a:graphic>
          <a:graphicData uri="http://schemas.openxmlformats.org/drawingml/2006/table">
            <a:tbl>
              <a:tblPr/>
              <a:tblGrid>
                <a:gridCol w="1236509">
                  <a:extLst>
                    <a:ext uri="{9D8B030D-6E8A-4147-A177-3AD203B41FA5}">
                      <a16:colId xmlns:a16="http://schemas.microsoft.com/office/drawing/2014/main" val="3287562107"/>
                    </a:ext>
                  </a:extLst>
                </a:gridCol>
                <a:gridCol w="1380053">
                  <a:extLst>
                    <a:ext uri="{9D8B030D-6E8A-4147-A177-3AD203B41FA5}">
                      <a16:colId xmlns:a16="http://schemas.microsoft.com/office/drawing/2014/main" val="2700020585"/>
                    </a:ext>
                  </a:extLst>
                </a:gridCol>
                <a:gridCol w="2027487">
                  <a:extLst>
                    <a:ext uri="{9D8B030D-6E8A-4147-A177-3AD203B41FA5}">
                      <a16:colId xmlns:a16="http://schemas.microsoft.com/office/drawing/2014/main" val="3479434630"/>
                    </a:ext>
                  </a:extLst>
                </a:gridCol>
                <a:gridCol w="1162823">
                  <a:extLst>
                    <a:ext uri="{9D8B030D-6E8A-4147-A177-3AD203B41FA5}">
                      <a16:colId xmlns:a16="http://schemas.microsoft.com/office/drawing/2014/main" val="2079756305"/>
                    </a:ext>
                  </a:extLst>
                </a:gridCol>
              </a:tblGrid>
              <a:tr h="667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Existing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w/bonus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372452"/>
                  </a:ext>
                </a:extLst>
              </a:tr>
              <a:tr h="32704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VEN 31 (blue)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1" i="0" u="none" strike="noStrike" dirty="0">
                          <a:solidFill>
                            <a:srgbClr val="AC1443"/>
                          </a:solidFill>
                          <a:effectLst/>
                          <a:latin typeface="Calibri" panose="020F0502020204030204" pitchFamily="34" charset="0"/>
                        </a:rPr>
                        <a:t>VEN 30 (purple)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198535"/>
                  </a:ext>
                </a:extLst>
              </a:tr>
              <a:tr h="5494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Height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0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25' flat or 30' sloped roof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0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stories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0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145619"/>
                  </a:ext>
                </a:extLst>
              </a:tr>
              <a:tr h="5494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367332"/>
                  </a:ext>
                </a:extLst>
              </a:tr>
              <a:tr h="8241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Base Density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0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Allowed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0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VEN 31:  Not  Allowed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AC1443"/>
                          </a:solidFill>
                          <a:effectLst/>
                          <a:latin typeface="Calibri" panose="020F0502020204030204" pitchFamily="34" charset="0"/>
                        </a:rPr>
                        <a:t>VEN-30: 1 unit/800 SF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0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5329"/>
                  </a:ext>
                </a:extLst>
              </a:tr>
              <a:tr h="5625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Lot   Consolidation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lots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255346"/>
                  </a:ext>
                </a:extLst>
              </a:tr>
              <a:tr h="26163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30' flat roof, 35' sloped roof north of Venice Blvd.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107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37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AB82B-5958-2F5C-1D44-5D35966B3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9819" y="2765798"/>
            <a:ext cx="1932361" cy="89033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  End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1CC9A1-D5DE-078A-2DCC-92F88C234E76}"/>
              </a:ext>
            </a:extLst>
          </p:cNvPr>
          <p:cNvSpPr/>
          <p:nvPr/>
        </p:nvSpPr>
        <p:spPr>
          <a:xfrm>
            <a:off x="5129818" y="2765798"/>
            <a:ext cx="1932361" cy="89033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4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3B38958-AFBF-5D90-75AA-FDC244682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2725" y="1377388"/>
            <a:ext cx="9832727" cy="491708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The purpose of this meeting is to obtain your opinions. </a:t>
            </a:r>
          </a:p>
          <a:p>
            <a:pPr algn="l"/>
            <a:endParaRPr lang="en-US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We record and transcribe each speaker comments, so we ask you to use the microphone up front.</a:t>
            </a:r>
          </a:p>
          <a:p>
            <a:pPr algn="l"/>
            <a:endParaRPr lang="en-US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Please fill out the Preference Survey during this meeting and turn it in before leaving – if you have not yet filled out the on-line survey or the same paper survey before.  Thanks.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663992-1C5A-4333-ABE5-77128C61F049}"/>
              </a:ext>
            </a:extLst>
          </p:cNvPr>
          <p:cNvSpPr/>
          <p:nvPr/>
        </p:nvSpPr>
        <p:spPr>
          <a:xfrm>
            <a:off x="1156548" y="1377389"/>
            <a:ext cx="9878904" cy="49170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455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96CF6-6F93-927B-ADA1-63EE8CC0F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680" y="156092"/>
            <a:ext cx="668522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Steps in Updating The Plans: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DC0EF9E-F1C7-FB36-945A-85447836D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680" y="1481656"/>
            <a:ext cx="6220047" cy="3516014"/>
          </a:xfr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85750" indent="-285750"/>
            <a:r>
              <a:rPr lang="en-US" sz="2800" dirty="0"/>
              <a:t>City Planning has already started updating the 2004 Venice Community Plan, releasing a draft this past August.</a:t>
            </a:r>
          </a:p>
          <a:p>
            <a:pPr marL="285750" indent="-285750"/>
            <a:r>
              <a:rPr lang="en-US" dirty="0"/>
              <a:t>The update of the Venice Land Use Plan is also underway.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City Planning also has been working with an Advisory Group on all four Westside Los Angeles community plans.</a:t>
            </a:r>
          </a:p>
        </p:txBody>
      </p:sp>
      <p:pic>
        <p:nvPicPr>
          <p:cNvPr id="12" name="Picture 1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DE41991-9D04-6464-D1B8-2F0EB7FA1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902" y="156092"/>
            <a:ext cx="4537675" cy="642907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99D5C8EC-F0B7-2BEF-BB18-22F9D33A7D79}"/>
              </a:ext>
            </a:extLst>
          </p:cNvPr>
          <p:cNvSpPr/>
          <p:nvPr/>
        </p:nvSpPr>
        <p:spPr>
          <a:xfrm>
            <a:off x="10017886" y="1604512"/>
            <a:ext cx="644263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B888E2B-C94E-DB28-8671-5938C10C89DE}"/>
              </a:ext>
            </a:extLst>
          </p:cNvPr>
          <p:cNvSpPr/>
          <p:nvPr/>
        </p:nvSpPr>
        <p:spPr>
          <a:xfrm>
            <a:off x="7098770" y="1604512"/>
            <a:ext cx="644263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37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8D4CD-607D-6067-6101-0B0515271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497726" cy="1059638"/>
          </a:xfrm>
        </p:spPr>
        <p:txBody>
          <a:bodyPr/>
          <a:lstStyle/>
          <a:p>
            <a:r>
              <a:rPr lang="en-US" dirty="0"/>
              <a:t>Steps in This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7FE4C-02D9-FDA0-2454-A378596B7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737"/>
            <a:ext cx="6041065" cy="394042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Two introductory meetings explaining process, schedule, and Survey.</a:t>
            </a:r>
          </a:p>
          <a:p>
            <a:r>
              <a:rPr lang="en-US" dirty="0">
                <a:solidFill>
                  <a:srgbClr val="C00000"/>
                </a:solidFill>
              </a:rPr>
              <a:t>Seven weekly neighborhood-by-neighborhood public meetings for public input. (thru March 11</a:t>
            </a:r>
            <a:r>
              <a:rPr lang="en-US" baseline="30000" dirty="0">
                <a:solidFill>
                  <a:srgbClr val="C00000"/>
                </a:solidFill>
              </a:rPr>
              <a:t>th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r>
              <a:rPr lang="en-US" dirty="0"/>
              <a:t>Sharing of Findings. (early April)</a:t>
            </a:r>
          </a:p>
          <a:p>
            <a:r>
              <a:rPr lang="en-US" dirty="0"/>
              <a:t>Draft Results Report for Public Review &amp; VNC approval. (April - May)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94E85-D689-74F9-048E-B146DAA7B656}"/>
              </a:ext>
            </a:extLst>
          </p:cNvPr>
          <p:cNvSpPr/>
          <p:nvPr/>
        </p:nvSpPr>
        <p:spPr>
          <a:xfrm>
            <a:off x="838200" y="1561737"/>
            <a:ext cx="6041065" cy="39404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29D224-3105-4118-3439-D9D6CD10A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789" y="365126"/>
            <a:ext cx="4794298" cy="621667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84578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4C01D-29C8-E6E6-7580-47E88F3A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10" y="361522"/>
            <a:ext cx="4605669" cy="1325563"/>
          </a:xfrm>
        </p:spPr>
        <p:txBody>
          <a:bodyPr/>
          <a:lstStyle/>
          <a:p>
            <a:r>
              <a:rPr lang="en-US" dirty="0"/>
              <a:t>Venice is a Special Coastal Resource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85977-2808-56FE-19D4-65BA7C57C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87085"/>
            <a:ext cx="5181600" cy="4809393"/>
          </a:xfr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Venice is one of 13 “man-made coastal resources” noted in 1975 Coastal Plan.</a:t>
            </a:r>
          </a:p>
          <a:p>
            <a:r>
              <a:rPr lang="en-US" dirty="0"/>
              <a:t>1976 Coastal Act requires coastal resources to be accessible and protected for all citizens of California.</a:t>
            </a:r>
          </a:p>
          <a:p>
            <a:r>
              <a:rPr lang="en-US" dirty="0"/>
              <a:t>Venice’s land use plans should reflect this obligation. </a:t>
            </a:r>
          </a:p>
          <a:p>
            <a:r>
              <a:rPr lang="en-US" dirty="0"/>
              <a:t>L.A. Chamber ranks Venice as #2 SoCal tourist destination after Disneyland.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B7046C-70BE-82CC-3C1E-83EC4F210F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1052" y="-131260"/>
            <a:ext cx="5447413" cy="676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01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60B984-D521-10EF-8660-5DBE42FF3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3CC7C-5205-095E-6511-ECE9F2D16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1"/>
            <a:ext cx="10515600" cy="726510"/>
          </a:xfrm>
        </p:spPr>
        <p:txBody>
          <a:bodyPr>
            <a:normAutofit/>
          </a:bodyPr>
          <a:lstStyle/>
          <a:p>
            <a:r>
              <a:rPr lang="en-US" sz="4000" dirty="0"/>
              <a:t>Density Bonus Projects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47270E-FDC3-2010-ED40-D1AB9DB0C36F}"/>
              </a:ext>
            </a:extLst>
          </p:cNvPr>
          <p:cNvSpPr txBox="1"/>
          <p:nvPr/>
        </p:nvSpPr>
        <p:spPr>
          <a:xfrm>
            <a:off x="948050" y="953634"/>
            <a:ext cx="10295899" cy="58477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Density Bonus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 is a state-wide program encouraging developers to build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more affordable housing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 by offering incentives in exchange. These incentives might include: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Google Sans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 Increased density: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 Building more units on the same land than existing zoning allows.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Google Sans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 Reduced parking requirements: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 Saving costs and land for other uses.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Google Sans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 On- and Off-Menu incentives or Waivers: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Greater FAR, increased height, side yard       variances, etc. in order to provide for the additional affordable units.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Google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, Helvetica Neue, sans-serif"/>
                <a:ea typeface="+mn-ea"/>
                <a:cs typeface="+mn-cs"/>
              </a:rPr>
              <a:t>Minimum Affordable units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, Helvetica Neue, sans-serif"/>
                <a:ea typeface="+mn-ea"/>
                <a:cs typeface="+mn-cs"/>
              </a:rPr>
              <a:t> depend on the type of project and chosen incentives, but generally 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t least 5% of units for very-low-income households, or 10% for lower or moderate-income.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Antiqua-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The minimum number of TOTAL units for an affordable housing density bonus project in California is at least 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five (5) dwelling units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1401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B4378E-DD5A-7E6E-B9E2-A69EEBC039A4}"/>
              </a:ext>
            </a:extLst>
          </p:cNvPr>
          <p:cNvSpPr/>
          <p:nvPr/>
        </p:nvSpPr>
        <p:spPr>
          <a:xfrm>
            <a:off x="1988458" y="1317812"/>
            <a:ext cx="6994177" cy="52822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EFEFE-7804-2245-923B-60009631EB02}"/>
              </a:ext>
            </a:extLst>
          </p:cNvPr>
          <p:cNvSpPr txBox="1"/>
          <p:nvPr/>
        </p:nvSpPr>
        <p:spPr>
          <a:xfrm>
            <a:off x="386602" y="501134"/>
            <a:ext cx="111240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What is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Floor Area Ratio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and Why Is It Important?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9DB5BB-7B49-4AA2-4D9E-1C579A186286}"/>
              </a:ext>
            </a:extLst>
          </p:cNvPr>
          <p:cNvSpPr/>
          <p:nvPr/>
        </p:nvSpPr>
        <p:spPr>
          <a:xfrm>
            <a:off x="2451100" y="5867400"/>
            <a:ext cx="5855731" cy="320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08558E-5C71-66AA-CCF8-081C9E30FDCE}"/>
              </a:ext>
            </a:extLst>
          </p:cNvPr>
          <p:cNvSpPr/>
          <p:nvPr/>
        </p:nvSpPr>
        <p:spPr>
          <a:xfrm>
            <a:off x="2451100" y="5867400"/>
            <a:ext cx="5855731" cy="320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two buildings on a black background&#10;&#10;Description automatically generated">
            <a:extLst>
              <a:ext uri="{FF2B5EF4-FFF2-40B4-BE49-F238E27FC236}">
                <a16:creationId xmlns:a16="http://schemas.microsoft.com/office/drawing/2014/main" id="{5CF92DAB-7077-51ED-6A24-8F231E7E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0" y="1591622"/>
            <a:ext cx="6296904" cy="47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17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BCFA4-3B71-85B4-DD76-A713DCFDD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8245" y="2586789"/>
            <a:ext cx="8195510" cy="2346158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6700" b="1" dirty="0">
                <a:solidFill>
                  <a:schemeClr val="accent2">
                    <a:lumMod val="50000"/>
                  </a:schemeClr>
                </a:solidFill>
              </a:rPr>
              <a:t>Ocean Front Walk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9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45C9-8C46-6860-031A-920912F40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2" y="162513"/>
            <a:ext cx="4969566" cy="1457565"/>
          </a:xfrm>
        </p:spPr>
        <p:txBody>
          <a:bodyPr>
            <a:normAutofit/>
          </a:bodyPr>
          <a:lstStyle/>
          <a:p>
            <a:r>
              <a:rPr lang="en-US" sz="3200" dirty="0"/>
              <a:t>City Planning Proposed </a:t>
            </a:r>
            <a:br>
              <a:rPr lang="en-US" sz="3200" dirty="0"/>
            </a:br>
            <a:r>
              <a:rPr lang="en-US" sz="3200" b="1" dirty="0">
                <a:solidFill>
                  <a:srgbClr val="C00000"/>
                </a:solidFill>
              </a:rPr>
              <a:t>Commercial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Zoning Changes</a:t>
            </a:r>
          </a:p>
        </p:txBody>
      </p:sp>
      <p:pic>
        <p:nvPicPr>
          <p:cNvPr id="6" name="Picture 5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0690117F-CEC9-3747-C5AD-971F1916C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567" y="125129"/>
            <a:ext cx="2273850" cy="622938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DF967A7-C3D2-D6CE-95B1-42A2F2A31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960233"/>
              </p:ext>
            </p:extLst>
          </p:nvPr>
        </p:nvGraphicFramePr>
        <p:xfrm>
          <a:off x="355600" y="1727201"/>
          <a:ext cx="5061228" cy="449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567">
                  <a:extLst>
                    <a:ext uri="{9D8B030D-6E8A-4147-A177-3AD203B41FA5}">
                      <a16:colId xmlns:a16="http://schemas.microsoft.com/office/drawing/2014/main" val="2235783191"/>
                    </a:ext>
                  </a:extLst>
                </a:gridCol>
                <a:gridCol w="1068047">
                  <a:extLst>
                    <a:ext uri="{9D8B030D-6E8A-4147-A177-3AD203B41FA5}">
                      <a16:colId xmlns:a16="http://schemas.microsoft.com/office/drawing/2014/main" val="2118919044"/>
                    </a:ext>
                  </a:extLst>
                </a:gridCol>
                <a:gridCol w="399246">
                  <a:extLst>
                    <a:ext uri="{9D8B030D-6E8A-4147-A177-3AD203B41FA5}">
                      <a16:colId xmlns:a16="http://schemas.microsoft.com/office/drawing/2014/main" val="1539688109"/>
                    </a:ext>
                  </a:extLst>
                </a:gridCol>
                <a:gridCol w="866061">
                  <a:extLst>
                    <a:ext uri="{9D8B030D-6E8A-4147-A177-3AD203B41FA5}">
                      <a16:colId xmlns:a16="http://schemas.microsoft.com/office/drawing/2014/main" val="2805010936"/>
                    </a:ext>
                  </a:extLst>
                </a:gridCol>
                <a:gridCol w="292888">
                  <a:extLst>
                    <a:ext uri="{9D8B030D-6E8A-4147-A177-3AD203B41FA5}">
                      <a16:colId xmlns:a16="http://schemas.microsoft.com/office/drawing/2014/main" val="911764719"/>
                    </a:ext>
                  </a:extLst>
                </a:gridCol>
                <a:gridCol w="972419">
                  <a:extLst>
                    <a:ext uri="{9D8B030D-6E8A-4147-A177-3AD203B41FA5}">
                      <a16:colId xmlns:a16="http://schemas.microsoft.com/office/drawing/2014/main" val="2814116844"/>
                    </a:ext>
                  </a:extLst>
                </a:gridCol>
              </a:tblGrid>
              <a:tr h="5879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Existing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Proposed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Proposed w/bonus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343290"/>
                  </a:ext>
                </a:extLst>
              </a:tr>
              <a:tr h="383442">
                <a:tc gridSpan="6">
                  <a:txBody>
                    <a:bodyPr/>
                    <a:lstStyle/>
                    <a:p>
                      <a:r>
                        <a:rPr lang="en-US" u="sng" dirty="0"/>
                        <a:t>VEN 21 (Ocean Front Walk, Westminster to Ozone)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u="sng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89312943"/>
                  </a:ext>
                </a:extLst>
              </a:tr>
              <a:tr h="725236">
                <a:tc>
                  <a:txBody>
                    <a:bodyPr/>
                    <a:lstStyle/>
                    <a:p>
                      <a:r>
                        <a:rPr lang="en-US" dirty="0"/>
                        <a:t>Height</a:t>
                      </a:r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r>
                        <a:rPr lang="en-US"/>
                        <a:t>30' flat or 35' sloped roof</a:t>
                      </a:r>
                      <a:endParaRPr lang="en-US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3 stories</a:t>
                      </a:r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r>
                        <a:rPr lang="en-US"/>
                        <a:t>3 stories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5 stories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/>
                        <a:t>5 stories</a:t>
                      </a:r>
                      <a:endParaRPr lang="en-US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13946277"/>
                  </a:ext>
                </a:extLst>
              </a:tr>
              <a:tr h="839925">
                <a:tc>
                  <a:txBody>
                    <a:bodyPr/>
                    <a:lstStyle/>
                    <a:p>
                      <a:r>
                        <a:rPr lang="en-US" dirty="0"/>
                        <a:t>FAR</a:t>
                      </a:r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r>
                        <a:rPr lang="en-US"/>
                        <a:t>0.5 to 1.5 depending on use</a:t>
                      </a:r>
                      <a:endParaRPr lang="en-US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1.5</a:t>
                      </a:r>
                    </a:p>
                    <a:p>
                      <a:endParaRPr lang="en-US" dirty="0"/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r>
                        <a:rPr lang="en-US"/>
                        <a:t>1.5</a:t>
                      </a:r>
                      <a:endParaRPr lang="en-US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/>
                        <a:t>3.0</a:t>
                      </a:r>
                      <a:endParaRPr lang="en-US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704290702"/>
                  </a:ext>
                </a:extLst>
              </a:tr>
              <a:tr h="839925">
                <a:tc>
                  <a:txBody>
                    <a:bodyPr/>
                    <a:lstStyle/>
                    <a:p>
                      <a:r>
                        <a:rPr lang="en-US" dirty="0"/>
                        <a:t>Base Density</a:t>
                      </a:r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r>
                        <a:rPr lang="en-US"/>
                        <a:t>1 unit /800 SF if mixed-use</a:t>
                      </a:r>
                      <a:endParaRPr lang="en-US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1 unit/800 SF if mixed use</a:t>
                      </a:r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r>
                        <a:rPr lang="en-US"/>
                        <a:t>1 unit/800 SF if mixed use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28723336"/>
                  </a:ext>
                </a:extLst>
              </a:tr>
              <a:tr h="839925">
                <a:tc>
                  <a:txBody>
                    <a:bodyPr/>
                    <a:lstStyle/>
                    <a:p>
                      <a:r>
                        <a:rPr lang="en-US" dirty="0"/>
                        <a:t>Lot consolidation</a:t>
                      </a:r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more than 2 if scale &amp; character 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079170781"/>
                  </a:ext>
                </a:extLst>
              </a:tr>
            </a:tbl>
          </a:graphicData>
        </a:graphic>
      </p:graphicFrame>
      <p:pic>
        <p:nvPicPr>
          <p:cNvPr id="12" name="Picture 11" descr="A map of a city&#10;&#10;Description automatically generated">
            <a:extLst>
              <a:ext uri="{FF2B5EF4-FFF2-40B4-BE49-F238E27FC236}">
                <a16:creationId xmlns:a16="http://schemas.microsoft.com/office/drawing/2014/main" id="{7826BE61-FF4A-F23D-690E-A811F68A2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576" y="1431796"/>
            <a:ext cx="4603683" cy="49765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CC4357-C708-704D-371B-F2D6B13395B7}"/>
              </a:ext>
            </a:extLst>
          </p:cNvPr>
          <p:cNvSpPr txBox="1"/>
          <p:nvPr/>
        </p:nvSpPr>
        <p:spPr>
          <a:xfrm>
            <a:off x="5985568" y="436598"/>
            <a:ext cx="60606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     </a:t>
            </a:r>
            <a:r>
              <a:rPr lang="en-US" sz="1400" dirty="0"/>
              <a:t>Hub of regional commerce, usually</a:t>
            </a:r>
          </a:p>
          <a:p>
            <a:r>
              <a:rPr lang="en-US" sz="1400" dirty="0"/>
              <a:t>along major transportation corridors. Mid rise to high rise, active shopfronts and active streets. Provide a significant number of jobs, in addition to residential, retail, government, entertainment, cultural facilities, and health facilities.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82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5675</TotalTime>
  <Words>805</Words>
  <Application>Microsoft Office PowerPoint</Application>
  <PresentationFormat>Widescreen</PresentationFormat>
  <Paragraphs>122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BookAntiqua-Bold</vt:lpstr>
      <vt:lpstr>Calibri</vt:lpstr>
      <vt:lpstr>Calibri Light</vt:lpstr>
      <vt:lpstr>Google Sans</vt:lpstr>
      <vt:lpstr>Google Sans, Helvetica Neue, sans-serif</vt:lpstr>
      <vt:lpstr>Office Theme</vt:lpstr>
      <vt:lpstr>Venice Community Plan and Local Coastal Program Update</vt:lpstr>
      <vt:lpstr>PowerPoint Presentation</vt:lpstr>
      <vt:lpstr>Steps in Updating The Plans:</vt:lpstr>
      <vt:lpstr>Steps in This Process</vt:lpstr>
      <vt:lpstr>Venice is a Special Coastal Resource</vt:lpstr>
      <vt:lpstr>Density Bonus Projects</vt:lpstr>
      <vt:lpstr>PowerPoint Presentation</vt:lpstr>
      <vt:lpstr>      Ocean Front Walk </vt:lpstr>
      <vt:lpstr>City Planning Proposed  Commercial Zoning Changes</vt:lpstr>
      <vt:lpstr>    Abbot Kinney  Boulevard</vt:lpstr>
      <vt:lpstr>City Planning’s Proposed Commercial Zoning Changes</vt:lpstr>
      <vt:lpstr>City Planning’s Proposed Hybrid Industrial Zoning Changes</vt:lpstr>
      <vt:lpstr> 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Venice Community Plan and Local Coastal Program Update</dc:title>
  <dc:creator>Richard Stanger</dc:creator>
  <cp:lastModifiedBy>Richard Stanger</cp:lastModifiedBy>
  <cp:revision>32</cp:revision>
  <cp:lastPrinted>2024-03-07T08:02:42Z</cp:lastPrinted>
  <dcterms:created xsi:type="dcterms:W3CDTF">2024-01-12T15:05:09Z</dcterms:created>
  <dcterms:modified xsi:type="dcterms:W3CDTF">2024-03-11T23:06:26Z</dcterms:modified>
</cp:coreProperties>
</file>